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3/7/14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Human Resources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48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889068"/>
          </a:xfrm>
        </p:spPr>
        <p:txBody>
          <a:bodyPr/>
          <a:lstStyle/>
          <a:p>
            <a:r>
              <a:rPr lang="en-US" dirty="0"/>
              <a:t>U.S. Department of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91592"/>
            <a:ext cx="7583487" cy="4546138"/>
          </a:xfrm>
        </p:spPr>
        <p:txBody>
          <a:bodyPr/>
          <a:lstStyle/>
          <a:p>
            <a:r>
              <a:rPr lang="en-US" dirty="0" smtClean="0"/>
              <a:t>Employee Polygraph Protection Act</a:t>
            </a:r>
          </a:p>
          <a:p>
            <a:pPr lvl="1"/>
            <a:r>
              <a:rPr lang="en-US" dirty="0" smtClean="0"/>
              <a:t>Restricts the use of a polygraph except in certain defined cases (theft or screening employees with access to controlled substances)</a:t>
            </a:r>
          </a:p>
          <a:p>
            <a:r>
              <a:rPr lang="en-US" dirty="0" smtClean="0"/>
              <a:t>The Occupational Safety and Health Act</a:t>
            </a:r>
          </a:p>
          <a:p>
            <a:pPr lvl="1"/>
            <a:r>
              <a:rPr lang="en-US" dirty="0" smtClean="0"/>
              <a:t>Workplace Safety</a:t>
            </a:r>
          </a:p>
          <a:p>
            <a:pPr lvl="1"/>
            <a:r>
              <a:rPr lang="en-US" dirty="0" smtClean="0"/>
              <a:t>MSDS (Material Safety and Data Sheets) on Chemicals</a:t>
            </a:r>
          </a:p>
          <a:p>
            <a:pPr lvl="1"/>
            <a:r>
              <a:rPr lang="en-US" dirty="0" smtClean="0"/>
              <a:t>Requires some companies to keep records of health and safety related claims</a:t>
            </a:r>
          </a:p>
          <a:p>
            <a:pPr lvl="1"/>
            <a:r>
              <a:rPr lang="en-US" dirty="0" smtClean="0"/>
              <a:t>Prevents discrimination against employees who file illness and safety related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4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Employment Opportunity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with Disabilities  Act (ADA)</a:t>
            </a:r>
          </a:p>
          <a:p>
            <a:r>
              <a:rPr lang="en-US" dirty="0" smtClean="0"/>
              <a:t>Prohibits discrimination against a qualified person with a disability (or HIV) who with or without reasonable accommodation, can perform the essential functions of a job</a:t>
            </a:r>
          </a:p>
          <a:p>
            <a:pPr lvl="2"/>
            <a:r>
              <a:rPr lang="en-US" dirty="0" smtClean="0"/>
              <a:t>Most accommodations cost less than $50.00</a:t>
            </a:r>
          </a:p>
          <a:p>
            <a:r>
              <a:rPr lang="en-US" dirty="0" smtClean="0"/>
              <a:t>Employers have the right to reject or fire applicants who pose a significant risk to health and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18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with Disabilities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employers with 15 or more employees must comply</a:t>
            </a:r>
          </a:p>
          <a:p>
            <a:r>
              <a:rPr lang="en-US" dirty="0" smtClean="0"/>
              <a:t>Best Practices include:</a:t>
            </a:r>
          </a:p>
          <a:p>
            <a:pPr lvl="1"/>
            <a:r>
              <a:rPr lang="en-US" dirty="0" smtClean="0"/>
              <a:t>Accurate and updated job descriptions, including physical tasks</a:t>
            </a:r>
          </a:p>
          <a:p>
            <a:pPr lvl="1"/>
            <a:r>
              <a:rPr lang="en-US" dirty="0" smtClean="0"/>
              <a:t>Limit questions on applications to job related functions</a:t>
            </a:r>
          </a:p>
          <a:p>
            <a:pPr lvl="1"/>
            <a:r>
              <a:rPr lang="en-US" dirty="0" smtClean="0"/>
              <a:t>Do not ask about disabilities, past health problems, drug abuse, prescription drug use, hospitalizations or Workers Compensation Claims</a:t>
            </a:r>
          </a:p>
          <a:p>
            <a:pPr lvl="1"/>
            <a:r>
              <a:rPr lang="en-US" dirty="0" smtClean="0"/>
              <a:t>Have a set interview format that is strictly job function related</a:t>
            </a:r>
          </a:p>
          <a:p>
            <a:pPr lvl="1"/>
            <a:r>
              <a:rPr lang="en-US" dirty="0" smtClean="0"/>
              <a:t>Conduct all interviews in places that are accessible.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73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 Employment Opportunity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Rights Act of 1964 (Title VII)</a:t>
            </a:r>
          </a:p>
          <a:p>
            <a:pPr lvl="1"/>
            <a:r>
              <a:rPr lang="en-US" dirty="0" smtClean="0"/>
              <a:t>Prohibits discrimination on the basis of </a:t>
            </a:r>
          </a:p>
          <a:p>
            <a:pPr lvl="2"/>
            <a:r>
              <a:rPr lang="en-US" dirty="0" smtClean="0"/>
              <a:t>Gender</a:t>
            </a:r>
          </a:p>
          <a:p>
            <a:pPr lvl="2"/>
            <a:r>
              <a:rPr lang="en-US" dirty="0" smtClean="0"/>
              <a:t>National Origin</a:t>
            </a:r>
          </a:p>
          <a:p>
            <a:pPr lvl="2"/>
            <a:r>
              <a:rPr lang="en-US" dirty="0" smtClean="0"/>
              <a:t>Skin Color</a:t>
            </a:r>
          </a:p>
          <a:p>
            <a:pPr lvl="2"/>
            <a:r>
              <a:rPr lang="en-US" dirty="0" smtClean="0"/>
              <a:t>Race</a:t>
            </a:r>
          </a:p>
          <a:p>
            <a:r>
              <a:rPr lang="en-US" dirty="0" smtClean="0"/>
              <a:t>Also forbids sexual harassment</a:t>
            </a:r>
          </a:p>
          <a:p>
            <a:r>
              <a:rPr lang="en-US" dirty="0" smtClean="0"/>
              <a:t>Sexual Harassment laws apply not only to management – but employees and customers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9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Best Practices</a:t>
            </a:r>
            <a:endParaRPr lang="en-US" dirty="0" smtClean="0"/>
          </a:p>
          <a:p>
            <a:pPr lvl="1"/>
            <a:r>
              <a:rPr lang="en-US" dirty="0" smtClean="0"/>
              <a:t>Adopt Clearly Defined Policies</a:t>
            </a:r>
          </a:p>
          <a:p>
            <a:pPr lvl="1"/>
            <a:r>
              <a:rPr lang="en-US" dirty="0" smtClean="0"/>
              <a:t>Establish a reporting method and make sure communicated</a:t>
            </a:r>
          </a:p>
          <a:p>
            <a:pPr lvl="1"/>
            <a:r>
              <a:rPr lang="en-US" dirty="0" smtClean="0"/>
              <a:t>Train and inform employees about what is appropriate or not.</a:t>
            </a:r>
          </a:p>
          <a:p>
            <a:pPr lvl="1"/>
            <a:r>
              <a:rPr lang="en-US" dirty="0" smtClean="0"/>
              <a:t>Ensure that reported incidents are taken seriously and promptly investigated</a:t>
            </a:r>
          </a:p>
          <a:p>
            <a:pPr lvl="1"/>
            <a:r>
              <a:rPr lang="en-US" dirty="0" smtClean="0"/>
              <a:t>Take Immediate Corrective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4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 Employment Opportunity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Discrimination in Employment Act</a:t>
            </a:r>
          </a:p>
          <a:p>
            <a:pPr lvl="1"/>
            <a:r>
              <a:rPr lang="en-US" dirty="0" smtClean="0"/>
              <a:t>Companies that employ more than 20 cannot discriminate against job applicants or workers over 40 years old</a:t>
            </a:r>
          </a:p>
          <a:p>
            <a:pPr marL="282575" lvl="1" indent="0">
              <a:buNone/>
            </a:pPr>
            <a:endParaRPr lang="en-US" dirty="0" smtClean="0"/>
          </a:p>
          <a:p>
            <a:r>
              <a:rPr lang="en-US" dirty="0" smtClean="0"/>
              <a:t>Equal Pay Act of 1963</a:t>
            </a:r>
          </a:p>
          <a:p>
            <a:pPr lvl="1"/>
            <a:r>
              <a:rPr lang="en-US" dirty="0" smtClean="0"/>
              <a:t>Equal wages must be paid for jobs that are substantially the same in skill, effort and responsibility.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3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Level Employment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Workers Compensation</a:t>
            </a:r>
          </a:p>
          <a:p>
            <a:r>
              <a:rPr lang="en-US" dirty="0" smtClean="0"/>
              <a:t>The State fund that covers on the job bodily injury or death while on the job</a:t>
            </a:r>
          </a:p>
          <a:p>
            <a:r>
              <a:rPr lang="en-US" dirty="0" smtClean="0"/>
              <a:t>Employers pay into the fund based on industry, number of employees </a:t>
            </a:r>
          </a:p>
          <a:p>
            <a:r>
              <a:rPr lang="en-US" dirty="0" smtClean="0"/>
              <a:t>Payments are usually made quarterly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5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Staffing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proper balance of permanent and part time employees</a:t>
            </a:r>
          </a:p>
          <a:p>
            <a:r>
              <a:rPr lang="en-US" dirty="0" smtClean="0"/>
              <a:t>As a general rule, Labor should be between 20% – 30% of Sales </a:t>
            </a:r>
          </a:p>
          <a:p>
            <a:r>
              <a:rPr lang="en-US" dirty="0" smtClean="0"/>
              <a:t>Computing Labor Costs –</a:t>
            </a:r>
          </a:p>
          <a:p>
            <a:pPr lvl="1"/>
            <a:r>
              <a:rPr lang="en-US" dirty="0" smtClean="0"/>
              <a:t>Not Just the paycheck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3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Costs - Employer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Employers Share of Social Security</a:t>
            </a:r>
          </a:p>
          <a:p>
            <a:r>
              <a:rPr lang="en-US" dirty="0" smtClean="0"/>
              <a:t>Federal and State Unemployment</a:t>
            </a:r>
          </a:p>
          <a:p>
            <a:r>
              <a:rPr lang="en-US" dirty="0" smtClean="0"/>
              <a:t>Workers Compensation</a:t>
            </a:r>
          </a:p>
          <a:p>
            <a:r>
              <a:rPr lang="en-US" dirty="0" smtClean="0"/>
              <a:t>Holiday, vacation and sick day benefits (if applicable)</a:t>
            </a:r>
          </a:p>
          <a:p>
            <a:r>
              <a:rPr lang="en-US" dirty="0" smtClean="0"/>
              <a:t>Bonus and other compensation</a:t>
            </a:r>
          </a:p>
          <a:p>
            <a:r>
              <a:rPr lang="en-US" dirty="0" smtClean="0"/>
              <a:t>Health Insurance paid by employer (Affordable Care Act)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i="1" dirty="0" smtClean="0"/>
              <a:t>These costs can add up to as much as 40% of total labor costs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169490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recruitment sources are your own employees</a:t>
            </a:r>
          </a:p>
          <a:p>
            <a:r>
              <a:rPr lang="en-US" dirty="0" smtClean="0"/>
              <a:t>Use caution – too many close employees – one persons problems become everyone’s</a:t>
            </a:r>
          </a:p>
          <a:p>
            <a:r>
              <a:rPr lang="en-US" dirty="0" smtClean="0"/>
              <a:t>Use contacts</a:t>
            </a:r>
            <a:r>
              <a:rPr lang="en-US" dirty="0"/>
              <a:t> </a:t>
            </a:r>
            <a:r>
              <a:rPr lang="en-US" dirty="0" smtClean="0"/>
              <a:t>- vendors, educational institutes</a:t>
            </a:r>
          </a:p>
          <a:p>
            <a:r>
              <a:rPr lang="en-US" dirty="0" smtClean="0"/>
              <a:t>Keep records and applications submitted in response to advertising.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7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and Your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employees are a reflection of you, your company and your values</a:t>
            </a:r>
          </a:p>
          <a:p>
            <a:endParaRPr lang="en-US" dirty="0"/>
          </a:p>
          <a:p>
            <a:r>
              <a:rPr lang="en-US" dirty="0" smtClean="0"/>
              <a:t>Excellent personnel management begins with selecting the right people</a:t>
            </a:r>
          </a:p>
          <a:p>
            <a:endParaRPr lang="en-US" dirty="0"/>
          </a:p>
          <a:p>
            <a:r>
              <a:rPr lang="en-US" dirty="0" smtClean="0"/>
              <a:t>Setting rules, expectations, and consequences is essential to providing a healthy work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0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56154"/>
          </a:xfrm>
        </p:spPr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37154"/>
            <a:ext cx="7583487" cy="4900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 up a system that is easy to follow and use it every time – keep records</a:t>
            </a:r>
          </a:p>
          <a:p>
            <a:r>
              <a:rPr lang="en-US" dirty="0" smtClean="0"/>
              <a:t>Before –</a:t>
            </a:r>
          </a:p>
          <a:p>
            <a:pPr lvl="1"/>
            <a:r>
              <a:rPr lang="en-US" dirty="0" smtClean="0"/>
              <a:t>Establish the company personality – communicate it.</a:t>
            </a:r>
          </a:p>
          <a:p>
            <a:r>
              <a:rPr lang="en-US" dirty="0" smtClean="0"/>
              <a:t>During – </a:t>
            </a:r>
          </a:p>
          <a:p>
            <a:pPr lvl="1"/>
            <a:r>
              <a:rPr lang="en-US" dirty="0" smtClean="0"/>
              <a:t>Establish a cordial, not overly friendly atmosphere free from interruptions</a:t>
            </a:r>
          </a:p>
          <a:p>
            <a:pPr lvl="1"/>
            <a:r>
              <a:rPr lang="en-US" dirty="0" smtClean="0"/>
              <a:t>Keep control of the interview</a:t>
            </a:r>
          </a:p>
          <a:p>
            <a:pPr lvl="1"/>
            <a:r>
              <a:rPr lang="en-US" dirty="0" smtClean="0"/>
              <a:t>Let the applicant do the talking</a:t>
            </a:r>
          </a:p>
          <a:p>
            <a:pPr lvl="1"/>
            <a:r>
              <a:rPr lang="en-US" dirty="0" smtClean="0"/>
              <a:t>Concentrate on what they are saying and deliver a deliberate response</a:t>
            </a:r>
          </a:p>
          <a:p>
            <a:r>
              <a:rPr lang="en-US" dirty="0" smtClean="0"/>
              <a:t>After</a:t>
            </a:r>
          </a:p>
          <a:p>
            <a:pPr lvl="1"/>
            <a:r>
              <a:rPr lang="en-US" dirty="0" smtClean="0"/>
              <a:t>Close with an explanation of status and next step</a:t>
            </a:r>
          </a:p>
          <a:p>
            <a:pPr lvl="1"/>
            <a:r>
              <a:rPr lang="en-US" dirty="0" smtClean="0"/>
              <a:t>Follow up with a communication on final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4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23240"/>
          </a:xfrm>
        </p:spPr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04240"/>
            <a:ext cx="7583487" cy="503349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Ask Job related and Legal questions – Do Not Ask About:</a:t>
            </a:r>
          </a:p>
          <a:p>
            <a:r>
              <a:rPr lang="en-US" dirty="0" smtClean="0"/>
              <a:t>Age or date of birth</a:t>
            </a:r>
          </a:p>
          <a:p>
            <a:r>
              <a:rPr lang="en-US" dirty="0" smtClean="0"/>
              <a:t>Country of origin</a:t>
            </a:r>
          </a:p>
          <a:p>
            <a:r>
              <a:rPr lang="en-US" dirty="0" smtClean="0"/>
              <a:t>Maiden Name</a:t>
            </a:r>
          </a:p>
          <a:p>
            <a:r>
              <a:rPr lang="en-US" dirty="0" smtClean="0"/>
              <a:t>Relatives names (unless applicant is a minor)</a:t>
            </a:r>
          </a:p>
          <a:p>
            <a:r>
              <a:rPr lang="en-US" dirty="0" smtClean="0"/>
              <a:t>Past Residences</a:t>
            </a:r>
          </a:p>
          <a:p>
            <a:r>
              <a:rPr lang="en-US" dirty="0" smtClean="0"/>
              <a:t>Religious Affiliation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723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67545"/>
          </a:xfrm>
        </p:spPr>
        <p:txBody>
          <a:bodyPr/>
          <a:lstStyle/>
          <a:p>
            <a:r>
              <a:rPr lang="en-US" dirty="0" smtClean="0"/>
              <a:t>Interviewing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52055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Membership in organizations</a:t>
            </a:r>
          </a:p>
          <a:p>
            <a:r>
              <a:rPr lang="en-US" dirty="0"/>
              <a:t>Marital Status</a:t>
            </a:r>
          </a:p>
          <a:p>
            <a:r>
              <a:rPr lang="en-US" dirty="0"/>
              <a:t>Pregnancy or future child bearing plans</a:t>
            </a:r>
          </a:p>
          <a:p>
            <a:r>
              <a:rPr lang="en-US" dirty="0"/>
              <a:t>Age and number of children</a:t>
            </a:r>
          </a:p>
          <a:p>
            <a:r>
              <a:rPr lang="en-US" dirty="0"/>
              <a:t>Diseases or major illnesses</a:t>
            </a:r>
          </a:p>
          <a:p>
            <a:r>
              <a:rPr lang="en-US" dirty="0"/>
              <a:t>Credit Rating</a:t>
            </a:r>
          </a:p>
          <a:p>
            <a:r>
              <a:rPr lang="en-US" dirty="0"/>
              <a:t>Owns or rents home</a:t>
            </a:r>
          </a:p>
          <a:p>
            <a:r>
              <a:rPr lang="en-US" dirty="0"/>
              <a:t>Arrests not involving convictions</a:t>
            </a:r>
          </a:p>
          <a:p>
            <a:r>
              <a:rPr lang="en-US" dirty="0"/>
              <a:t>Native </a:t>
            </a:r>
            <a:r>
              <a:rPr lang="en-US" dirty="0" smtClean="0"/>
              <a:t>Language</a:t>
            </a:r>
          </a:p>
          <a:p>
            <a:pPr marL="0" indent="0">
              <a:buNone/>
            </a:pPr>
            <a:r>
              <a:rPr lang="en-US" sz="2600" i="1" dirty="0" smtClean="0"/>
              <a:t>No Photographs until after the applicant is hired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26618"/>
          </a:xfrm>
        </p:spPr>
        <p:txBody>
          <a:bodyPr/>
          <a:lstStyle/>
          <a:p>
            <a:r>
              <a:rPr lang="en-US" dirty="0" smtClean="0"/>
              <a:t>Interviewing – Proper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07618"/>
            <a:ext cx="7583487" cy="4930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you meet specified work schedules?</a:t>
            </a:r>
          </a:p>
          <a:p>
            <a:r>
              <a:rPr lang="en-US" dirty="0" smtClean="0"/>
              <a:t>Are you of legal age to perform work (i.e. Bartending)</a:t>
            </a:r>
          </a:p>
          <a:p>
            <a:r>
              <a:rPr lang="en-US" dirty="0" smtClean="0"/>
              <a:t>Do you have reliable transportation</a:t>
            </a:r>
          </a:p>
          <a:p>
            <a:r>
              <a:rPr lang="en-US" dirty="0" smtClean="0"/>
              <a:t>Educational or military experience as it relates to the job – but not Discharge Status</a:t>
            </a:r>
          </a:p>
          <a:p>
            <a:r>
              <a:rPr lang="en-US" dirty="0" smtClean="0"/>
              <a:t>Professional Organizations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Like best about your last job</a:t>
            </a:r>
          </a:p>
          <a:p>
            <a:r>
              <a:rPr lang="en-US" dirty="0" smtClean="0"/>
              <a:t>Long term plans</a:t>
            </a:r>
          </a:p>
          <a:p>
            <a:r>
              <a:rPr lang="en-US" dirty="0" smtClean="0"/>
              <a:t>Strengths and weaknesses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1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82313"/>
          </a:xfrm>
        </p:spPr>
        <p:txBody>
          <a:bodyPr/>
          <a:lstStyle/>
          <a:p>
            <a:r>
              <a:rPr lang="en-US" dirty="0" smtClean="0"/>
              <a:t>Reference and Record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270068"/>
            <a:ext cx="7583487" cy="47676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more responsibility - the deeper the checks</a:t>
            </a:r>
          </a:p>
          <a:p>
            <a:pPr lvl="1"/>
            <a:r>
              <a:rPr lang="en-US" dirty="0" smtClean="0"/>
              <a:t>Criminal Records</a:t>
            </a:r>
          </a:p>
          <a:p>
            <a:pPr lvl="1"/>
            <a:r>
              <a:rPr lang="en-US" dirty="0" smtClean="0"/>
              <a:t>Driving Records</a:t>
            </a:r>
          </a:p>
          <a:p>
            <a:pPr lvl="1"/>
            <a:r>
              <a:rPr lang="en-US" dirty="0" smtClean="0"/>
              <a:t>Workers Compensation Records (some states make public)</a:t>
            </a:r>
          </a:p>
          <a:p>
            <a:pPr lvl="1"/>
            <a:r>
              <a:rPr lang="en-US" dirty="0" smtClean="0"/>
              <a:t>Credit Records</a:t>
            </a:r>
          </a:p>
          <a:p>
            <a:pPr lvl="1"/>
            <a:r>
              <a:rPr lang="en-US" dirty="0" smtClean="0"/>
              <a:t>Educational Records</a:t>
            </a:r>
          </a:p>
          <a:p>
            <a:pPr lvl="1"/>
            <a:r>
              <a:rPr lang="en-US" dirty="0" smtClean="0"/>
              <a:t>Previous Employers –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Typically, by this time you have provisionally hired the applicant pending the above checks – which they have given written authority for you to do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70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or Independent Contractor? (W2 or 1099?)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IRS has developed a series of questions –</a:t>
            </a:r>
          </a:p>
          <a:p>
            <a:pPr marL="0" indent="0">
              <a:buNone/>
            </a:pPr>
            <a:r>
              <a:rPr lang="en-US" dirty="0" smtClean="0"/>
              <a:t>Do you provide the person with detailed instructions?</a:t>
            </a:r>
          </a:p>
          <a:p>
            <a:pPr marL="0" indent="0">
              <a:buNone/>
            </a:pPr>
            <a:r>
              <a:rPr lang="en-US" dirty="0" smtClean="0"/>
              <a:t>Are their services vital to the company operations</a:t>
            </a:r>
          </a:p>
          <a:p>
            <a:pPr marL="0" indent="0">
              <a:buNone/>
            </a:pPr>
            <a:r>
              <a:rPr lang="en-US" dirty="0" smtClean="0"/>
              <a:t>Do you set the hours?</a:t>
            </a:r>
          </a:p>
          <a:p>
            <a:pPr marL="0" indent="0">
              <a:buNone/>
            </a:pPr>
            <a:r>
              <a:rPr lang="en-US" dirty="0" smtClean="0"/>
              <a:t>Does they work full time for the company?</a:t>
            </a:r>
          </a:p>
          <a:p>
            <a:pPr marL="0" indent="0">
              <a:buNone/>
            </a:pPr>
            <a:r>
              <a:rPr lang="en-US" dirty="0" smtClean="0"/>
              <a:t>Do you control the order and sequence of the work performed?</a:t>
            </a:r>
          </a:p>
          <a:p>
            <a:pPr marL="0" indent="0">
              <a:buNone/>
            </a:pPr>
            <a:r>
              <a:rPr lang="en-US" dirty="0" smtClean="0"/>
              <a:t>Do you furnish tools or equipment to the employee?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8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clear wages and policies for</a:t>
            </a:r>
          </a:p>
          <a:p>
            <a:pPr lvl="1"/>
            <a:r>
              <a:rPr lang="en-US" dirty="0" smtClean="0"/>
              <a:t>Regular Pay</a:t>
            </a:r>
          </a:p>
          <a:p>
            <a:pPr lvl="1"/>
            <a:r>
              <a:rPr lang="en-US" dirty="0" smtClean="0"/>
              <a:t>Premium Pay</a:t>
            </a:r>
          </a:p>
          <a:p>
            <a:pPr lvl="1"/>
            <a:r>
              <a:rPr lang="en-US" dirty="0" smtClean="0"/>
              <a:t>Overtime Pay</a:t>
            </a:r>
          </a:p>
          <a:p>
            <a:pPr lvl="1"/>
            <a:r>
              <a:rPr lang="en-US" dirty="0" smtClean="0"/>
              <a:t>Tips</a:t>
            </a:r>
          </a:p>
          <a:p>
            <a:r>
              <a:rPr lang="en-US" dirty="0" smtClean="0"/>
              <a:t>Record Hours – keep records for at least 7 years</a:t>
            </a:r>
          </a:p>
        </p:txBody>
      </p:sp>
    </p:spTree>
    <p:extLst>
      <p:ext uri="{BB962C8B-B14F-4D97-AF65-F5344CB8AC3E}">
        <p14:creationId xmlns:p14="http://schemas.microsoft.com/office/powerpoint/2010/main" val="1104162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Meals and Breaks</a:t>
            </a:r>
          </a:p>
          <a:p>
            <a:r>
              <a:rPr lang="en-US" dirty="0" smtClean="0"/>
              <a:t>Need to be defined and enforced</a:t>
            </a:r>
          </a:p>
          <a:p>
            <a:r>
              <a:rPr lang="en-US" dirty="0" smtClean="0"/>
              <a:t>Vacation Pay</a:t>
            </a:r>
          </a:p>
          <a:p>
            <a:r>
              <a:rPr lang="en-US" dirty="0" smtClean="0"/>
              <a:t>Sick Pay</a:t>
            </a:r>
          </a:p>
          <a:p>
            <a:r>
              <a:rPr lang="en-US" dirty="0" smtClean="0"/>
              <a:t>Holiday Pay </a:t>
            </a:r>
          </a:p>
          <a:p>
            <a:r>
              <a:rPr lang="en-US" dirty="0" smtClean="0"/>
              <a:t>Health Insurance – Affordable Care Act</a:t>
            </a:r>
          </a:p>
          <a:p>
            <a:r>
              <a:rPr lang="en-US" dirty="0" smtClean="0"/>
              <a:t>Jury Duty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9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Day on the Job determines how well things will go.</a:t>
            </a:r>
          </a:p>
          <a:p>
            <a:r>
              <a:rPr lang="en-US" dirty="0" smtClean="0"/>
              <a:t>Have an Orientation plan</a:t>
            </a:r>
          </a:p>
          <a:p>
            <a:pPr lvl="1"/>
            <a:r>
              <a:rPr lang="en-US" dirty="0" smtClean="0"/>
              <a:t>Meet key employees</a:t>
            </a:r>
          </a:p>
          <a:p>
            <a:pPr lvl="1"/>
            <a:r>
              <a:rPr lang="en-US" dirty="0" smtClean="0"/>
              <a:t>Review Hand Book, company policies, rules and regulations</a:t>
            </a:r>
          </a:p>
          <a:p>
            <a:pPr lvl="1"/>
            <a:r>
              <a:rPr lang="en-US" dirty="0" smtClean="0"/>
              <a:t>Pay rates, employee reviews,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Assign a “mentor” to train the new hire</a:t>
            </a:r>
          </a:p>
          <a:p>
            <a:pPr lvl="1"/>
            <a:r>
              <a:rPr lang="en-US" dirty="0" smtClean="0"/>
              <a:t>Assign Performance goals and review date (typically 30 -90 days)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1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your staff as you would like to be treated</a:t>
            </a:r>
          </a:p>
          <a:p>
            <a:r>
              <a:rPr lang="en-US" dirty="0" smtClean="0"/>
              <a:t>Show respect and compassion, but be firm</a:t>
            </a:r>
          </a:p>
          <a:p>
            <a:r>
              <a:rPr lang="en-US" dirty="0" smtClean="0"/>
              <a:t>It is not a democracy</a:t>
            </a:r>
          </a:p>
          <a:p>
            <a:r>
              <a:rPr lang="en-US" dirty="0" smtClean="0"/>
              <a:t>Don’t be afraid to get dirty</a:t>
            </a:r>
          </a:p>
          <a:p>
            <a:r>
              <a:rPr lang="en-US" dirty="0" smtClean="0"/>
              <a:t>Reward high performers</a:t>
            </a:r>
          </a:p>
          <a:p>
            <a:r>
              <a:rPr lang="en-US" dirty="0" smtClean="0"/>
              <a:t>Be fair in discipline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8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879806"/>
            <a:ext cx="7583487" cy="31579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Treat your employees as you would like to be treated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335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and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your policies </a:t>
            </a:r>
          </a:p>
          <a:p>
            <a:r>
              <a:rPr lang="en-US" dirty="0" smtClean="0"/>
              <a:t>Discipline normally follows a certain set of step –</a:t>
            </a:r>
          </a:p>
          <a:p>
            <a:r>
              <a:rPr lang="en-US" dirty="0" smtClean="0"/>
              <a:t>Verbal Warning (documented date and time)</a:t>
            </a:r>
          </a:p>
          <a:p>
            <a:r>
              <a:rPr lang="en-US" dirty="0" smtClean="0"/>
              <a:t>Written warning(s)</a:t>
            </a:r>
          </a:p>
          <a:p>
            <a:r>
              <a:rPr lang="en-US" dirty="0" smtClean="0"/>
              <a:t>Suspension without pay</a:t>
            </a:r>
          </a:p>
          <a:p>
            <a:r>
              <a:rPr lang="en-US" dirty="0" smtClean="0"/>
              <a:t>Termination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3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an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termination –</a:t>
            </a:r>
          </a:p>
          <a:p>
            <a:r>
              <a:rPr lang="en-US" dirty="0" smtClean="0"/>
              <a:t>Voluntary – resignation</a:t>
            </a:r>
          </a:p>
          <a:p>
            <a:r>
              <a:rPr lang="en-US" dirty="0" smtClean="0"/>
              <a:t>Involuntary</a:t>
            </a:r>
          </a:p>
          <a:p>
            <a:pPr lvl="1"/>
            <a:r>
              <a:rPr lang="en-US" dirty="0" smtClean="0"/>
              <a:t>Discharge only for proper, well documented reasons</a:t>
            </a:r>
          </a:p>
          <a:p>
            <a:pPr lvl="1"/>
            <a:r>
              <a:rPr lang="en-US" dirty="0" smtClean="0"/>
              <a:t>Consult legal counsel</a:t>
            </a:r>
          </a:p>
          <a:p>
            <a:pPr lvl="1"/>
            <a:r>
              <a:rPr lang="en-US" dirty="0" smtClean="0"/>
              <a:t>Conduct exit interviews</a:t>
            </a:r>
          </a:p>
          <a:p>
            <a:pPr lvl="1"/>
            <a:r>
              <a:rPr lang="en-US" dirty="0" smtClean="0"/>
              <a:t>Treat the employee with dignity</a:t>
            </a:r>
          </a:p>
          <a:p>
            <a:pPr lvl="1"/>
            <a:r>
              <a:rPr lang="en-US" dirty="0" smtClean="0"/>
              <a:t>If you feel endangered, have security or another employee with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1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all rules and regulations</a:t>
            </a:r>
          </a:p>
          <a:p>
            <a:r>
              <a:rPr lang="en-US" dirty="0" smtClean="0"/>
              <a:t>Review and Update frequently</a:t>
            </a:r>
          </a:p>
          <a:p>
            <a:r>
              <a:rPr lang="en-US" dirty="0" smtClean="0"/>
              <a:t>Go over in detail at orientation</a:t>
            </a:r>
          </a:p>
          <a:p>
            <a:r>
              <a:rPr lang="en-US" dirty="0" smtClean="0"/>
              <a:t>Have employee sign that they have received a copy, understand the contents and have had an opportunity to ask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4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Chapter 7</a:t>
            </a:r>
          </a:p>
          <a:p>
            <a:endParaRPr lang="en-US" dirty="0"/>
          </a:p>
          <a:p>
            <a:r>
              <a:rPr lang="en-US" sz="3200" dirty="0" smtClean="0"/>
              <a:t>Chapter 10 </a:t>
            </a:r>
            <a:r>
              <a:rPr lang="en-US" sz="3200" smtClean="0"/>
              <a:t>- Pricing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150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Laws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Agencies enforce Federal Workplace laws</a:t>
            </a:r>
          </a:p>
          <a:p>
            <a:r>
              <a:rPr lang="en-US" dirty="0" smtClean="0"/>
              <a:t>US Department of Labor</a:t>
            </a:r>
          </a:p>
          <a:p>
            <a:pPr lvl="1"/>
            <a:r>
              <a:rPr lang="en-US" dirty="0" smtClean="0"/>
              <a:t>Fair Labor Standard Act of 1958 (amended)</a:t>
            </a:r>
          </a:p>
          <a:p>
            <a:pPr lvl="1"/>
            <a:r>
              <a:rPr lang="en-US" dirty="0" smtClean="0"/>
              <a:t>Immigration Reform and Control Act</a:t>
            </a:r>
          </a:p>
          <a:p>
            <a:pPr lvl="1"/>
            <a:r>
              <a:rPr lang="en-US" dirty="0" smtClean="0"/>
              <a:t>Family and Medical Leave Act</a:t>
            </a:r>
          </a:p>
          <a:p>
            <a:pPr lvl="1"/>
            <a:r>
              <a:rPr lang="en-US" dirty="0" smtClean="0"/>
              <a:t>National Labor Relations Act (Wagner </a:t>
            </a:r>
            <a:r>
              <a:rPr lang="en-US" dirty="0" err="1" smtClean="0"/>
              <a:t>Act,Taft</a:t>
            </a:r>
            <a:r>
              <a:rPr lang="en-US" dirty="0" smtClean="0"/>
              <a:t> – Hartley Act)</a:t>
            </a:r>
          </a:p>
          <a:p>
            <a:pPr lvl="1"/>
            <a:r>
              <a:rPr lang="en-US" dirty="0" smtClean="0"/>
              <a:t>Employee Polygraph Protection Act</a:t>
            </a:r>
          </a:p>
          <a:p>
            <a:pPr lvl="1"/>
            <a:r>
              <a:rPr lang="en-US" dirty="0" smtClean="0"/>
              <a:t>Occupational Safety and Health Act</a:t>
            </a:r>
          </a:p>
        </p:txBody>
      </p:sp>
    </p:spTree>
    <p:extLst>
      <p:ext uri="{BB962C8B-B14F-4D97-AF65-F5344CB8AC3E}">
        <p14:creationId xmlns:p14="http://schemas.microsoft.com/office/powerpoint/2010/main" val="673526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Employment Opportunity Act</a:t>
            </a:r>
          </a:p>
          <a:p>
            <a:pPr lvl="1"/>
            <a:r>
              <a:rPr lang="en-US" dirty="0" smtClean="0"/>
              <a:t>Americans with Disabilities Act</a:t>
            </a:r>
          </a:p>
          <a:p>
            <a:pPr lvl="1"/>
            <a:r>
              <a:rPr lang="en-US" dirty="0" smtClean="0"/>
              <a:t>Civil Rights Act (Title VII)</a:t>
            </a:r>
          </a:p>
          <a:p>
            <a:pPr lvl="1"/>
            <a:r>
              <a:rPr lang="en-US" dirty="0" smtClean="0"/>
              <a:t>Age Discrimination in Employment Act</a:t>
            </a:r>
          </a:p>
          <a:p>
            <a:pPr lvl="1"/>
            <a:r>
              <a:rPr lang="en-US" dirty="0" smtClean="0"/>
              <a:t>Equal Pay Act of 1963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8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Department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/>
          <a:lstStyle/>
          <a:p>
            <a:r>
              <a:rPr lang="en-US" dirty="0" smtClean="0"/>
              <a:t>Fair Labor Standards Act of 1938</a:t>
            </a:r>
          </a:p>
          <a:p>
            <a:pPr lvl="1"/>
            <a:r>
              <a:rPr lang="en-US" dirty="0" smtClean="0"/>
              <a:t>Minimum Wage Level</a:t>
            </a:r>
          </a:p>
          <a:p>
            <a:pPr lvl="2"/>
            <a:r>
              <a:rPr lang="en-US" dirty="0" smtClean="0"/>
              <a:t>Tipped, non tipped, Subminimum</a:t>
            </a:r>
          </a:p>
          <a:p>
            <a:pPr lvl="1"/>
            <a:r>
              <a:rPr lang="en-US" dirty="0" smtClean="0"/>
              <a:t>Overtime Wages</a:t>
            </a:r>
          </a:p>
          <a:p>
            <a:pPr lvl="1"/>
            <a:r>
              <a:rPr lang="en-US" dirty="0" smtClean="0"/>
              <a:t>Child Labor Laws</a:t>
            </a:r>
          </a:p>
          <a:p>
            <a:pPr lvl="2"/>
            <a:r>
              <a:rPr lang="en-US" dirty="0" smtClean="0"/>
              <a:t>Hour restrictions</a:t>
            </a:r>
          </a:p>
          <a:p>
            <a:pPr lvl="2"/>
            <a:r>
              <a:rPr lang="en-US" dirty="0" smtClean="0"/>
              <a:t>Equipment and </a:t>
            </a:r>
            <a:r>
              <a:rPr lang="en-US" dirty="0" err="1" smtClean="0"/>
              <a:t>jpb</a:t>
            </a:r>
            <a:r>
              <a:rPr lang="en-US" dirty="0" smtClean="0"/>
              <a:t> restrictions</a:t>
            </a:r>
          </a:p>
          <a:p>
            <a:pPr lvl="1"/>
            <a:r>
              <a:rPr lang="en-US" dirty="0" smtClean="0"/>
              <a:t>Record Keeping</a:t>
            </a:r>
          </a:p>
          <a:p>
            <a:pPr lvl="2"/>
            <a:r>
              <a:rPr lang="en-US" dirty="0" smtClean="0"/>
              <a:t>Keep Records for 3 years</a:t>
            </a:r>
          </a:p>
          <a:p>
            <a:pPr lvl="1"/>
            <a:r>
              <a:rPr lang="en-US" dirty="0" smtClean="0"/>
              <a:t>Overtime Exemptions</a:t>
            </a:r>
          </a:p>
          <a:p>
            <a:pPr lvl="2"/>
            <a:r>
              <a:rPr lang="en-US" dirty="0" smtClean="0"/>
              <a:t>Managerial vs. non Managerial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4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Department of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Immingration</a:t>
            </a:r>
            <a:r>
              <a:rPr lang="en-US" dirty="0" smtClean="0"/>
              <a:t> Reform and Control Act of 1986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Restricts the hiring of illegal entrants into the United States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Using Form I -9,  Employers must obtain written proof of identity and employment eligibility</a:t>
            </a:r>
          </a:p>
          <a:p>
            <a:pPr lvl="2"/>
            <a:r>
              <a:rPr lang="en-US" dirty="0" smtClean="0"/>
              <a:t>Within 3 days of employment</a:t>
            </a:r>
          </a:p>
          <a:p>
            <a:pPr lvl="2"/>
            <a:r>
              <a:rPr lang="en-US" dirty="0" smtClean="0"/>
              <a:t>Keep on file for audit purposes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Having a U.S. Citizen only policy for hiring – or “green card only” policy is illegal, unless specifically exempted.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97081"/>
          </a:xfrm>
        </p:spPr>
        <p:txBody>
          <a:bodyPr/>
          <a:lstStyle/>
          <a:p>
            <a:r>
              <a:rPr lang="en-US" dirty="0"/>
              <a:t>U.S. Department of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r>
              <a:rPr lang="en-US" dirty="0" smtClean="0"/>
              <a:t>Family and Medical Leave Act</a:t>
            </a:r>
          </a:p>
          <a:p>
            <a:pPr lvl="1"/>
            <a:r>
              <a:rPr lang="en-US" dirty="0" smtClean="0"/>
              <a:t>May take up to 12 weeks of unpaid leave per year for</a:t>
            </a:r>
          </a:p>
          <a:p>
            <a:pPr lvl="1"/>
            <a:r>
              <a:rPr lang="en-US" dirty="0" smtClean="0"/>
              <a:t>Birth of a child</a:t>
            </a:r>
          </a:p>
          <a:p>
            <a:pPr lvl="1"/>
            <a:r>
              <a:rPr lang="en-US" dirty="0" smtClean="0"/>
              <a:t>Adoption or Foster Care of a child</a:t>
            </a:r>
          </a:p>
          <a:p>
            <a:pPr lvl="1"/>
            <a:r>
              <a:rPr lang="en-US" dirty="0" smtClean="0"/>
              <a:t>Caregiving for a spouse, child or parent </a:t>
            </a:r>
          </a:p>
          <a:p>
            <a:pPr lvl="1"/>
            <a:r>
              <a:rPr lang="en-US" dirty="0" smtClean="0"/>
              <a:t>A Serious Health Condition</a:t>
            </a:r>
          </a:p>
          <a:p>
            <a:r>
              <a:rPr lang="en-US" dirty="0" smtClean="0"/>
              <a:t>Does not apply to:</a:t>
            </a:r>
          </a:p>
          <a:p>
            <a:pPr lvl="1"/>
            <a:r>
              <a:rPr lang="en-US" dirty="0" smtClean="0"/>
              <a:t>Employees with less than one year of Service</a:t>
            </a:r>
          </a:p>
          <a:p>
            <a:pPr lvl="1"/>
            <a:r>
              <a:rPr lang="en-US" dirty="0" smtClean="0"/>
              <a:t>A part time employee with less than 1,250 hours per year</a:t>
            </a:r>
          </a:p>
          <a:p>
            <a:pPr lvl="1"/>
            <a:r>
              <a:rPr lang="en-US" dirty="0" smtClean="0"/>
              <a:t>Companies with fewer than 50 employees</a:t>
            </a:r>
          </a:p>
          <a:p>
            <a:pPr lvl="1"/>
            <a:r>
              <a:rPr lang="en-US" dirty="0" smtClean="0"/>
              <a:t>Key Man Provision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8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85691"/>
          </a:xfrm>
        </p:spPr>
        <p:txBody>
          <a:bodyPr/>
          <a:lstStyle/>
          <a:p>
            <a:r>
              <a:rPr lang="en-US" dirty="0"/>
              <a:t>U.S. Department of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National Labor Relations Act</a:t>
            </a:r>
            <a:endParaRPr lang="en-US" sz="3200" dirty="0" smtClean="0"/>
          </a:p>
          <a:p>
            <a:r>
              <a:rPr lang="en-US" dirty="0" smtClean="0"/>
              <a:t>Union Related </a:t>
            </a:r>
          </a:p>
          <a:p>
            <a:r>
              <a:rPr lang="en-US" dirty="0" smtClean="0"/>
              <a:t>Prevents an employer from restraining employees from organizing and exercising collective bargaining rights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8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359</TotalTime>
  <Words>1503</Words>
  <Application>Microsoft Macintosh PowerPoint</Application>
  <PresentationFormat>On-screen Show (4:3)</PresentationFormat>
  <Paragraphs>246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Revolution</vt:lpstr>
      <vt:lpstr>Chapter 7 </vt:lpstr>
      <vt:lpstr>You and Your Employees</vt:lpstr>
      <vt:lpstr>Golden Rule</vt:lpstr>
      <vt:lpstr>Federal Laws </vt:lpstr>
      <vt:lpstr>Federal Laws</vt:lpstr>
      <vt:lpstr>U.S. Department of Labor</vt:lpstr>
      <vt:lpstr>U.S. Department of Labor</vt:lpstr>
      <vt:lpstr>U.S. Department of Labor</vt:lpstr>
      <vt:lpstr>U.S. Department of Labor</vt:lpstr>
      <vt:lpstr>U.S. Department of Labor</vt:lpstr>
      <vt:lpstr>Equal Employment Opportunity Commission</vt:lpstr>
      <vt:lpstr>Americans with Disabilities Act</vt:lpstr>
      <vt:lpstr>Equal Employment Opportunity Commission</vt:lpstr>
      <vt:lpstr>Sexual Harassment</vt:lpstr>
      <vt:lpstr>Equal Employment Opportunity Commission</vt:lpstr>
      <vt:lpstr>State Level Employment Laws</vt:lpstr>
      <vt:lpstr>Determining Staffing Levels</vt:lpstr>
      <vt:lpstr>Labor Costs - Employer</vt:lpstr>
      <vt:lpstr>Recruiting</vt:lpstr>
      <vt:lpstr>Interviewing</vt:lpstr>
      <vt:lpstr>Interviewing</vt:lpstr>
      <vt:lpstr>Interviewing (Cont.)</vt:lpstr>
      <vt:lpstr>Interviewing – Proper Questions</vt:lpstr>
      <vt:lpstr>Reference and Record Checks</vt:lpstr>
      <vt:lpstr>Employee or Independent Contractor? (W2 or 1099?)</vt:lpstr>
      <vt:lpstr>Payroll</vt:lpstr>
      <vt:lpstr>Employee Benefits</vt:lpstr>
      <vt:lpstr>Orientation and Training</vt:lpstr>
      <vt:lpstr>Motivating Workers</vt:lpstr>
      <vt:lpstr>Discipline and Termination</vt:lpstr>
      <vt:lpstr>Terminating an employee</vt:lpstr>
      <vt:lpstr>Employee Handbook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</dc:title>
  <dc:creator>Raleigh Whitehurst</dc:creator>
  <cp:lastModifiedBy>Raleigh Whitehurst</cp:lastModifiedBy>
  <cp:revision>19</cp:revision>
  <dcterms:created xsi:type="dcterms:W3CDTF">2013-03-09T17:55:55Z</dcterms:created>
  <dcterms:modified xsi:type="dcterms:W3CDTF">2014-03-07T14:46:21Z</dcterms:modified>
</cp:coreProperties>
</file>